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68" r:id="rId3"/>
    <p:sldId id="270" r:id="rId4"/>
    <p:sldId id="273" r:id="rId5"/>
    <p:sldId id="276" r:id="rId6"/>
    <p:sldId id="275" r:id="rId7"/>
    <p:sldId id="27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77AF"/>
    <a:srgbClr val="2394C6"/>
    <a:srgbClr val="3C83C2"/>
    <a:srgbClr val="2069D5"/>
    <a:srgbClr val="7FC3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24"/>
  </p:normalViewPr>
  <p:slideViewPr>
    <p:cSldViewPr snapToGrid="0" snapToObjects="1">
      <p:cViewPr varScale="1">
        <p:scale>
          <a:sx n="90" d="100"/>
          <a:sy n="90" d="100"/>
        </p:scale>
        <p:origin x="232" y="5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F8B4D7-5C92-C643-93F7-AD6A98FACC7F}" type="datetimeFigureOut">
              <a:rPr lang="en-US" smtClean="0"/>
              <a:t>10/10/18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196931-5E61-2249-956B-0B8E84F7A135}" type="slidenum">
              <a:rPr lang="en-US" smtClean="0"/>
              <a:t>‹#›</a:t>
            </a:fld>
            <a:endParaRPr lang="en-US"/>
          </a:p>
        </p:txBody>
      </p:sp>
    </p:spTree>
    <p:extLst>
      <p:ext uri="{BB962C8B-B14F-4D97-AF65-F5344CB8AC3E}">
        <p14:creationId xmlns:p14="http://schemas.microsoft.com/office/powerpoint/2010/main" val="2332185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F196931-5E61-2249-956B-0B8E84F7A135}" type="slidenum">
              <a:rPr lang="en-US" smtClean="0"/>
              <a:t>4</a:t>
            </a:fld>
            <a:endParaRPr lang="en-US"/>
          </a:p>
        </p:txBody>
      </p:sp>
    </p:spTree>
    <p:extLst>
      <p:ext uri="{BB962C8B-B14F-4D97-AF65-F5344CB8AC3E}">
        <p14:creationId xmlns:p14="http://schemas.microsoft.com/office/powerpoint/2010/main" val="3212225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339FF-2793-684E-B662-149C8F39DA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0D77B9-39B5-9F4F-8777-8CA0EDE554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12E904D-AEA5-C34E-A412-59E448DFB9D5}"/>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5" name="Footer Placeholder 4">
            <a:extLst>
              <a:ext uri="{FF2B5EF4-FFF2-40B4-BE49-F238E27FC236}">
                <a16:creationId xmlns:a16="http://schemas.microsoft.com/office/drawing/2014/main" id="{1A85A82A-4D31-3A43-AD29-2223D40A8B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43D815-A963-714A-9092-34251FF1BDBC}"/>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51932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A0534-0440-BD49-824D-0AD38F0D40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D3BF180-AE87-3C4B-88A0-C4E3E2532F4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1BE93D-EEEA-B343-805B-E9C10C9342AD}"/>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5" name="Footer Placeholder 4">
            <a:extLst>
              <a:ext uri="{FF2B5EF4-FFF2-40B4-BE49-F238E27FC236}">
                <a16:creationId xmlns:a16="http://schemas.microsoft.com/office/drawing/2014/main" id="{61332C48-3D0D-1F4B-B3D3-95A572C083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464D81-1ADC-134B-98C5-B384F9529788}"/>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1814302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D814EB-4C5E-E04A-9BF3-8C4558BD81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8D59648-A828-B94B-9A2B-6D34CA2122B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22985E-BC33-7F45-94DE-258B1A399B13}"/>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5" name="Footer Placeholder 4">
            <a:extLst>
              <a:ext uri="{FF2B5EF4-FFF2-40B4-BE49-F238E27FC236}">
                <a16:creationId xmlns:a16="http://schemas.microsoft.com/office/drawing/2014/main" id="{47417577-AE6E-C545-B15F-957F879808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19BA4C-B0F2-7945-8ECE-D58D51CB0E34}"/>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3962766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EB9DC-AFF3-AF4A-877A-A3BC54622B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CA6310-5779-8143-BBE5-1BB97BEC4DA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1130E0-3652-0F45-9E52-459019A3FB6E}"/>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5" name="Footer Placeholder 4">
            <a:extLst>
              <a:ext uri="{FF2B5EF4-FFF2-40B4-BE49-F238E27FC236}">
                <a16:creationId xmlns:a16="http://schemas.microsoft.com/office/drawing/2014/main" id="{6C53B4DB-DF40-164A-91FA-9739B9DFB6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DDA776-4E9D-8D48-9D28-FEAFFF56B874}"/>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627666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3EBFC-8A7E-A140-A7E7-DE1C3416B2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0EE485D-2526-6640-9B97-C18A9C0ADC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F2136A6-6E6B-3042-A377-46C047105C15}"/>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5" name="Footer Placeholder 4">
            <a:extLst>
              <a:ext uri="{FF2B5EF4-FFF2-40B4-BE49-F238E27FC236}">
                <a16:creationId xmlns:a16="http://schemas.microsoft.com/office/drawing/2014/main" id="{6AF21027-2762-934C-B146-182A919DBC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6C4A64-7F66-F646-9910-5E2EEB773F21}"/>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3038710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38275-1BAE-544F-97A8-DFC13AFE17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98CF92-4FBE-5349-9519-BCB87E0D23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CAECBC-4AD8-EC4B-853B-E0BF61AE585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E3AE3A-8101-5246-9CBF-F7E53B9AFF5D}"/>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6" name="Footer Placeholder 5">
            <a:extLst>
              <a:ext uri="{FF2B5EF4-FFF2-40B4-BE49-F238E27FC236}">
                <a16:creationId xmlns:a16="http://schemas.microsoft.com/office/drawing/2014/main" id="{566355FC-6C5D-8243-90CF-ECF0BC511C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DED828-A3DF-E644-84AE-8FDFCE55E6A9}"/>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3233285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1678C-A4FD-5748-9BE8-7B4CDB9F64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4EC5CFA-3B43-2D4C-ADD7-35BA6BF91B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226909C-E0E9-704F-8291-4BF7CC60068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0B9EC0-C108-5540-9244-C11DFE7654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BA0422F-EA68-9742-9881-DC9FDF3D692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28A153-5173-7E47-AA04-26BC164DE14D}"/>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8" name="Footer Placeholder 7">
            <a:extLst>
              <a:ext uri="{FF2B5EF4-FFF2-40B4-BE49-F238E27FC236}">
                <a16:creationId xmlns:a16="http://schemas.microsoft.com/office/drawing/2014/main" id="{AA1D0F25-3AD3-D041-A2BB-CC1B715959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C8DCCE-C778-6D4F-8106-A1049D7B7EB3}"/>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573257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A57F6-5730-6344-8D34-4CF550E7A7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25133A-E3E7-BE49-BE50-2900FC213553}"/>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4" name="Footer Placeholder 3">
            <a:extLst>
              <a:ext uri="{FF2B5EF4-FFF2-40B4-BE49-F238E27FC236}">
                <a16:creationId xmlns:a16="http://schemas.microsoft.com/office/drawing/2014/main" id="{9355FCA5-F26A-B742-BB72-78640015FB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3D7EE0-539C-574F-9645-F88AD76CF253}"/>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3934151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51F9C0-3711-104E-B2EC-3AF73A35586D}"/>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3" name="Footer Placeholder 2">
            <a:extLst>
              <a:ext uri="{FF2B5EF4-FFF2-40B4-BE49-F238E27FC236}">
                <a16:creationId xmlns:a16="http://schemas.microsoft.com/office/drawing/2014/main" id="{BA351051-DFC0-644F-B936-64D3ACAF27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AF68BA1-EB6B-1F40-877B-ED4247A303DE}"/>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28289723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6EC37-030F-4746-A5AB-24F0E80104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D5F978-03F5-AF4A-8E32-2C9F6F3220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C76E027-039D-2A42-BCAC-4EA851050B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6176553-7780-6F4D-9823-430C6D3AF420}"/>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6" name="Footer Placeholder 5">
            <a:extLst>
              <a:ext uri="{FF2B5EF4-FFF2-40B4-BE49-F238E27FC236}">
                <a16:creationId xmlns:a16="http://schemas.microsoft.com/office/drawing/2014/main" id="{F5BCC717-8087-1644-95DF-FA7CAC6FCC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9B42-0864-4D42-B9C0-B28628D3937C}"/>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2052357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89EA5-2AED-2B4A-AE6A-8D86DFAD51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8DD901-153D-F94E-8B1D-C69A6507B3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F340CD-6DD3-9C4B-BB39-A66829A2DE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CA48E29-8F66-0A4C-9435-81BDC8AB91F1}"/>
              </a:ext>
            </a:extLst>
          </p:cNvPr>
          <p:cNvSpPr>
            <a:spLocks noGrp="1"/>
          </p:cNvSpPr>
          <p:nvPr>
            <p:ph type="dt" sz="half" idx="10"/>
          </p:nvPr>
        </p:nvSpPr>
        <p:spPr/>
        <p:txBody>
          <a:bodyPr/>
          <a:lstStyle/>
          <a:p>
            <a:fld id="{984727CD-B11E-2D4C-B5B3-F9078B93A69B}" type="datetimeFigureOut">
              <a:rPr lang="en-US" smtClean="0"/>
              <a:t>10/10/18</a:t>
            </a:fld>
            <a:endParaRPr lang="en-US"/>
          </a:p>
        </p:txBody>
      </p:sp>
      <p:sp>
        <p:nvSpPr>
          <p:cNvPr id="6" name="Footer Placeholder 5">
            <a:extLst>
              <a:ext uri="{FF2B5EF4-FFF2-40B4-BE49-F238E27FC236}">
                <a16:creationId xmlns:a16="http://schemas.microsoft.com/office/drawing/2014/main" id="{69594707-8A6F-0C42-9C14-ACFD5E96D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C8868A-627E-2B43-B3B6-97AB6921C103}"/>
              </a:ext>
            </a:extLst>
          </p:cNvPr>
          <p:cNvSpPr>
            <a:spLocks noGrp="1"/>
          </p:cNvSpPr>
          <p:nvPr>
            <p:ph type="sldNum" sz="quarter" idx="12"/>
          </p:nvPr>
        </p:nvSpPr>
        <p:spPr/>
        <p:txBody>
          <a:bodyPr/>
          <a:lstStyle/>
          <a:p>
            <a:fld id="{6AD142CF-B644-C240-8EDE-EFF4B722ECD2}" type="slidenum">
              <a:rPr lang="en-US" smtClean="0"/>
              <a:t>‹#›</a:t>
            </a:fld>
            <a:endParaRPr lang="en-US"/>
          </a:p>
        </p:txBody>
      </p:sp>
    </p:spTree>
    <p:extLst>
      <p:ext uri="{BB962C8B-B14F-4D97-AF65-F5344CB8AC3E}">
        <p14:creationId xmlns:p14="http://schemas.microsoft.com/office/powerpoint/2010/main" val="2694922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C2760E-E18E-084F-BF93-D5C5B1675A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F5008EF-CAF0-C844-A801-DE6524DC43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681043-DAE5-304D-8828-2816114EE7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4727CD-B11E-2D4C-B5B3-F9078B93A69B}" type="datetimeFigureOut">
              <a:rPr lang="en-US" smtClean="0"/>
              <a:t>10/10/18</a:t>
            </a:fld>
            <a:endParaRPr lang="en-US"/>
          </a:p>
        </p:txBody>
      </p:sp>
      <p:sp>
        <p:nvSpPr>
          <p:cNvPr id="5" name="Footer Placeholder 4">
            <a:extLst>
              <a:ext uri="{FF2B5EF4-FFF2-40B4-BE49-F238E27FC236}">
                <a16:creationId xmlns:a16="http://schemas.microsoft.com/office/drawing/2014/main" id="{EF9C4572-E195-0D49-AA43-06BD150B8B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4207A2-07A4-4944-A8DC-27C802BCE7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D142CF-B644-C240-8EDE-EFF4B722ECD2}" type="slidenum">
              <a:rPr lang="en-US" smtClean="0"/>
              <a:t>‹#›</a:t>
            </a:fld>
            <a:endParaRPr lang="en-US"/>
          </a:p>
        </p:txBody>
      </p:sp>
    </p:spTree>
    <p:extLst>
      <p:ext uri="{BB962C8B-B14F-4D97-AF65-F5344CB8AC3E}">
        <p14:creationId xmlns:p14="http://schemas.microsoft.com/office/powerpoint/2010/main" val="16354344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394C6"/>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E4DBD77-C4AD-214C-B40E-7F404050E2DC}"/>
              </a:ext>
            </a:extLst>
          </p:cNvPr>
          <p:cNvSpPr/>
          <p:nvPr/>
        </p:nvSpPr>
        <p:spPr>
          <a:xfrm>
            <a:off x="156411" y="120316"/>
            <a:ext cx="11863136" cy="6593305"/>
          </a:xfrm>
          <a:prstGeom prst="rect">
            <a:avLst/>
          </a:prstGeom>
          <a:blipFill>
            <a:blip r:embed="rId2"/>
            <a:stretch>
              <a:fillRect/>
            </a:stretch>
          </a:blipFill>
          <a:ln>
            <a:solidFill>
              <a:schemeClr val="tx1"/>
            </a:solidFill>
          </a:ln>
          <a:effectLst>
            <a:glow rad="127000">
              <a:srgbClr val="0177AF"/>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92BBFF83-B04D-934A-8858-70B0950B9077}"/>
              </a:ext>
            </a:extLst>
          </p:cNvPr>
          <p:cNvSpPr>
            <a:spLocks noGrp="1"/>
          </p:cNvSpPr>
          <p:nvPr>
            <p:ph type="subTitle" idx="1"/>
          </p:nvPr>
        </p:nvSpPr>
        <p:spPr>
          <a:xfrm>
            <a:off x="1630279" y="2254795"/>
            <a:ext cx="8915400" cy="2803358"/>
          </a:xfrm>
        </p:spPr>
        <p:txBody>
          <a:bodyPr>
            <a:normAutofit/>
          </a:bodyPr>
          <a:lstStyle/>
          <a:p>
            <a:r>
              <a:rPr lang="en-US" dirty="0">
                <a:latin typeface="Lucida Sans" panose="020B0602030504020204" pitchFamily="34" charset="77"/>
              </a:rPr>
              <a:t>Created &amp; Developed </a:t>
            </a:r>
          </a:p>
          <a:p>
            <a:r>
              <a:rPr lang="en-US" dirty="0">
                <a:latin typeface="Lucida Sans" panose="020B0602030504020204" pitchFamily="34" charset="77"/>
              </a:rPr>
              <a:t>by:</a:t>
            </a:r>
          </a:p>
          <a:p>
            <a:r>
              <a:rPr lang="en-US" dirty="0">
                <a:latin typeface="Lucida Sans" panose="020B0602030504020204" pitchFamily="34" charset="77"/>
              </a:rPr>
              <a:t>Justin Kunz</a:t>
            </a:r>
          </a:p>
          <a:p>
            <a:r>
              <a:rPr lang="en-US" dirty="0">
                <a:latin typeface="Lucida Sans" panose="020B0602030504020204" pitchFamily="34" charset="77"/>
              </a:rPr>
              <a:t>Mary Brown </a:t>
            </a:r>
          </a:p>
          <a:p>
            <a:r>
              <a:rPr lang="en-US" dirty="0">
                <a:latin typeface="Lucida Sans" panose="020B0602030504020204" pitchFamily="34" charset="77"/>
              </a:rPr>
              <a:t>Stephen Brown </a:t>
            </a:r>
          </a:p>
          <a:p>
            <a:r>
              <a:rPr lang="en-US" dirty="0">
                <a:latin typeface="Lucida Sans" panose="020B0602030504020204" pitchFamily="34" charset="77"/>
              </a:rPr>
              <a:t>Ingrid R Rowe</a:t>
            </a:r>
          </a:p>
        </p:txBody>
      </p:sp>
      <p:pic>
        <p:nvPicPr>
          <p:cNvPr id="6" name="Picture 5">
            <a:extLst>
              <a:ext uri="{FF2B5EF4-FFF2-40B4-BE49-F238E27FC236}">
                <a16:creationId xmlns:a16="http://schemas.microsoft.com/office/drawing/2014/main" id="{766A883F-03CE-2F48-AB88-62DB34B249F5}"/>
              </a:ext>
            </a:extLst>
          </p:cNvPr>
          <p:cNvPicPr>
            <a:picLocks noChangeAspect="1"/>
          </p:cNvPicPr>
          <p:nvPr/>
        </p:nvPicPr>
        <p:blipFill rotWithShape="1">
          <a:blip r:embed="rId3"/>
          <a:srcRect l="32596" t="16251" r="43837" b="69791"/>
          <a:stretch/>
        </p:blipFill>
        <p:spPr>
          <a:xfrm>
            <a:off x="4643437" y="903186"/>
            <a:ext cx="2871788" cy="1063038"/>
          </a:xfrm>
          <a:prstGeom prst="rect">
            <a:avLst/>
          </a:prstGeom>
        </p:spPr>
      </p:pic>
    </p:spTree>
    <p:extLst>
      <p:ext uri="{BB962C8B-B14F-4D97-AF65-F5344CB8AC3E}">
        <p14:creationId xmlns:p14="http://schemas.microsoft.com/office/powerpoint/2010/main" val="2058973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394C6"/>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E4DBD77-C4AD-214C-B40E-7F404050E2DC}"/>
              </a:ext>
            </a:extLst>
          </p:cNvPr>
          <p:cNvSpPr/>
          <p:nvPr/>
        </p:nvSpPr>
        <p:spPr>
          <a:xfrm>
            <a:off x="156411" y="120316"/>
            <a:ext cx="11863136" cy="6593305"/>
          </a:xfrm>
          <a:prstGeom prst="rect">
            <a:avLst/>
          </a:prstGeom>
          <a:blipFill>
            <a:blip r:embed="rId2"/>
            <a:stretch>
              <a:fillRect/>
            </a:stretch>
          </a:blipFill>
          <a:ln>
            <a:solidFill>
              <a:schemeClr val="tx1"/>
            </a:solidFill>
          </a:ln>
          <a:effectLst>
            <a:glow rad="127000">
              <a:srgbClr val="0177AF"/>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BE408867-8A03-354F-9613-0E44DF12A6FC}"/>
              </a:ext>
            </a:extLst>
          </p:cNvPr>
          <p:cNvSpPr>
            <a:spLocks noGrp="1"/>
          </p:cNvSpPr>
          <p:nvPr>
            <p:ph type="ctrTitle"/>
          </p:nvPr>
        </p:nvSpPr>
        <p:spPr>
          <a:xfrm>
            <a:off x="1338263" y="297283"/>
            <a:ext cx="9144000" cy="1010434"/>
          </a:xfrm>
        </p:spPr>
        <p:txBody>
          <a:bodyPr/>
          <a:lstStyle/>
          <a:p>
            <a:r>
              <a:rPr lang="en-US" dirty="0">
                <a:latin typeface="Lucida Sans" panose="020B0602030504020204" pitchFamily="34" charset="77"/>
              </a:rPr>
              <a:t>An Introduction to</a:t>
            </a:r>
          </a:p>
        </p:txBody>
      </p:sp>
      <p:sp>
        <p:nvSpPr>
          <p:cNvPr id="8" name="Subtitle 7">
            <a:extLst>
              <a:ext uri="{FF2B5EF4-FFF2-40B4-BE49-F238E27FC236}">
                <a16:creationId xmlns:a16="http://schemas.microsoft.com/office/drawing/2014/main" id="{4796E6B9-A313-6E43-9DF4-BB1CFB86195B}"/>
              </a:ext>
            </a:extLst>
          </p:cNvPr>
          <p:cNvSpPr>
            <a:spLocks noGrp="1"/>
          </p:cNvSpPr>
          <p:nvPr>
            <p:ph type="subTitle" idx="1"/>
          </p:nvPr>
        </p:nvSpPr>
        <p:spPr>
          <a:xfrm>
            <a:off x="1515978" y="3182787"/>
            <a:ext cx="9144000" cy="2147201"/>
          </a:xfrm>
        </p:spPr>
        <p:txBody>
          <a:bodyPr>
            <a:normAutofit/>
          </a:bodyPr>
          <a:lstStyle/>
          <a:p>
            <a:r>
              <a:rPr lang="en-US" dirty="0" err="1"/>
              <a:t>myBrella</a:t>
            </a:r>
            <a:r>
              <a:rPr lang="en-US" dirty="0"/>
              <a:t> is an application that allows the user to get weather data tailored to what they want.   This application makes it easy for the user to customize alerts for different types of weather conditions. For example, if the user want to know if there will be rain on a particular day, they can set a specific time they wish to receive a weather alert for rain, like 6:30 a.m.</a:t>
            </a:r>
          </a:p>
          <a:p>
            <a:endParaRPr lang="en-US" dirty="0"/>
          </a:p>
          <a:p>
            <a:endParaRPr lang="en-US" dirty="0"/>
          </a:p>
        </p:txBody>
      </p:sp>
      <p:pic>
        <p:nvPicPr>
          <p:cNvPr id="5" name="Picture 4">
            <a:extLst>
              <a:ext uri="{FF2B5EF4-FFF2-40B4-BE49-F238E27FC236}">
                <a16:creationId xmlns:a16="http://schemas.microsoft.com/office/drawing/2014/main" id="{5A84E1C7-F38B-394F-9FBF-72FCEFB2DEA7}"/>
              </a:ext>
            </a:extLst>
          </p:cNvPr>
          <p:cNvPicPr>
            <a:picLocks noChangeAspect="1"/>
          </p:cNvPicPr>
          <p:nvPr/>
        </p:nvPicPr>
        <p:blipFill rotWithShape="1">
          <a:blip r:embed="rId3"/>
          <a:srcRect l="32596" t="16251" r="43837" b="69791"/>
          <a:stretch/>
        </p:blipFill>
        <p:spPr>
          <a:xfrm>
            <a:off x="4300850" y="1199643"/>
            <a:ext cx="3574257" cy="1323068"/>
          </a:xfrm>
          <a:prstGeom prst="rect">
            <a:avLst/>
          </a:prstGeom>
        </p:spPr>
      </p:pic>
    </p:spTree>
    <p:extLst>
      <p:ext uri="{BB962C8B-B14F-4D97-AF65-F5344CB8AC3E}">
        <p14:creationId xmlns:p14="http://schemas.microsoft.com/office/powerpoint/2010/main" val="1889021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394C6"/>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E4DBD77-C4AD-214C-B40E-7F404050E2DC}"/>
              </a:ext>
            </a:extLst>
          </p:cNvPr>
          <p:cNvSpPr/>
          <p:nvPr/>
        </p:nvSpPr>
        <p:spPr>
          <a:xfrm>
            <a:off x="156411" y="305385"/>
            <a:ext cx="11863136" cy="6593305"/>
          </a:xfrm>
          <a:prstGeom prst="rect">
            <a:avLst/>
          </a:prstGeom>
          <a:blipFill>
            <a:blip r:embed="rId2"/>
            <a:stretch>
              <a:fillRect/>
            </a:stretch>
          </a:blipFill>
          <a:ln>
            <a:solidFill>
              <a:schemeClr val="tx1"/>
            </a:solidFill>
          </a:ln>
          <a:effectLst>
            <a:glow rad="127000">
              <a:srgbClr val="0177AF"/>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C7F56BA8-C997-E045-A8A5-9C7B67A1F48B}"/>
              </a:ext>
            </a:extLst>
          </p:cNvPr>
          <p:cNvSpPr>
            <a:spLocks noGrp="1"/>
          </p:cNvSpPr>
          <p:nvPr>
            <p:ph type="ctrTitle"/>
          </p:nvPr>
        </p:nvSpPr>
        <p:spPr>
          <a:xfrm>
            <a:off x="1338262" y="357187"/>
            <a:ext cx="9144000" cy="923925"/>
          </a:xfrm>
        </p:spPr>
        <p:txBody>
          <a:bodyPr/>
          <a:lstStyle/>
          <a:p>
            <a:r>
              <a:rPr lang="en-US" dirty="0">
                <a:latin typeface="Lucida Sans" panose="020B0602030504020204" pitchFamily="34" charset="77"/>
              </a:rPr>
              <a:t>Introduction continued</a:t>
            </a:r>
          </a:p>
        </p:txBody>
      </p:sp>
      <p:sp>
        <p:nvSpPr>
          <p:cNvPr id="8" name="Subtitle 7">
            <a:extLst>
              <a:ext uri="{FF2B5EF4-FFF2-40B4-BE49-F238E27FC236}">
                <a16:creationId xmlns:a16="http://schemas.microsoft.com/office/drawing/2014/main" id="{923BE8EB-C4DE-1D48-A6CB-B0D728113870}"/>
              </a:ext>
            </a:extLst>
          </p:cNvPr>
          <p:cNvSpPr>
            <a:spLocks noGrp="1"/>
          </p:cNvSpPr>
          <p:nvPr>
            <p:ph type="subTitle" idx="1"/>
          </p:nvPr>
        </p:nvSpPr>
        <p:spPr>
          <a:xfrm>
            <a:off x="1523999" y="1332913"/>
            <a:ext cx="9641306" cy="5164139"/>
          </a:xfrm>
        </p:spPr>
        <p:txBody>
          <a:bodyPr>
            <a:normAutofit fontScale="92500"/>
          </a:bodyPr>
          <a:lstStyle/>
          <a:p>
            <a:pPr algn="l"/>
            <a:r>
              <a:rPr lang="en-US" b="1" u="sng" dirty="0"/>
              <a:t>Problems:</a:t>
            </a:r>
          </a:p>
          <a:p>
            <a:pPr algn="l"/>
            <a:r>
              <a:rPr lang="en-US" b="1" dirty="0"/>
              <a:t>1.   Never know when its raining until its too late</a:t>
            </a:r>
          </a:p>
          <a:p>
            <a:pPr algn="l"/>
            <a:r>
              <a:rPr lang="en-US" b="1" dirty="0"/>
              <a:t>2.  Weather notifications clutter my message inbox with traditional weather apps</a:t>
            </a:r>
          </a:p>
          <a:p>
            <a:pPr algn="l"/>
            <a:r>
              <a:rPr lang="en-US" b="1" dirty="0"/>
              <a:t>3.   I never receive the notifications on time</a:t>
            </a:r>
          </a:p>
          <a:p>
            <a:pPr algn="l"/>
            <a:r>
              <a:rPr lang="en-US" b="1" dirty="0"/>
              <a:t>4.  I can’t plan my day accordingly </a:t>
            </a:r>
          </a:p>
          <a:p>
            <a:endParaRPr lang="en-US" b="1" u="sng" dirty="0"/>
          </a:p>
          <a:p>
            <a:endParaRPr lang="en-US" b="1" u="sng" dirty="0"/>
          </a:p>
          <a:p>
            <a:endParaRPr lang="en-US" b="1" u="sng" dirty="0"/>
          </a:p>
          <a:p>
            <a:pPr algn="l"/>
            <a:r>
              <a:rPr lang="en-US" b="1" u="sng" dirty="0"/>
              <a:t>Solutions</a:t>
            </a:r>
          </a:p>
          <a:p>
            <a:pPr marL="457200" indent="-457200" algn="l">
              <a:buAutoNum type="arabicPeriod"/>
            </a:pPr>
            <a:r>
              <a:rPr lang="en-US" b="1" dirty="0"/>
              <a:t>Allow user to customize the time they want notifications</a:t>
            </a:r>
          </a:p>
          <a:p>
            <a:pPr marL="457200" indent="-457200" algn="l">
              <a:buAutoNum type="arabicPeriod"/>
            </a:pPr>
            <a:r>
              <a:rPr lang="en-US" b="1" dirty="0"/>
              <a:t>Allow user to specify which weather notification they receive</a:t>
            </a:r>
          </a:p>
          <a:p>
            <a:pPr marL="457200" indent="-457200" algn="l">
              <a:buAutoNum type="arabicPeriod"/>
            </a:pPr>
            <a:r>
              <a:rPr lang="en-US" b="1" dirty="0"/>
              <a:t>Gives user flexibility to prepare for their day based on weather</a:t>
            </a:r>
          </a:p>
        </p:txBody>
      </p:sp>
    </p:spTree>
    <p:extLst>
      <p:ext uri="{BB962C8B-B14F-4D97-AF65-F5344CB8AC3E}">
        <p14:creationId xmlns:p14="http://schemas.microsoft.com/office/powerpoint/2010/main" val="3055228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394C6"/>
        </a:solidFill>
        <a:effectLst/>
      </p:bgPr>
    </p:bg>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CF51D5C6-5005-7547-A86F-255176866FDD}"/>
              </a:ext>
            </a:extLst>
          </p:cNvPr>
          <p:cNvSpPr>
            <a:spLocks noGrp="1"/>
          </p:cNvSpPr>
          <p:nvPr>
            <p:ph type="subTitle" idx="1"/>
          </p:nvPr>
        </p:nvSpPr>
        <p:spPr/>
        <p:txBody>
          <a:bodyPr/>
          <a:lstStyle/>
          <a:p>
            <a:endParaRPr lang="en-US"/>
          </a:p>
        </p:txBody>
      </p:sp>
      <p:pic>
        <p:nvPicPr>
          <p:cNvPr id="13" name="Picture 12">
            <a:extLst>
              <a:ext uri="{FF2B5EF4-FFF2-40B4-BE49-F238E27FC236}">
                <a16:creationId xmlns:a16="http://schemas.microsoft.com/office/drawing/2014/main" id="{9F5CC5D8-C88A-964A-B9AE-9321C791E657}"/>
              </a:ext>
            </a:extLst>
          </p:cNvPr>
          <p:cNvPicPr>
            <a:picLocks noChangeAspect="1"/>
          </p:cNvPicPr>
          <p:nvPr/>
        </p:nvPicPr>
        <p:blipFill rotWithShape="1">
          <a:blip r:embed="rId3"/>
          <a:srcRect t="8958" r="868"/>
          <a:stretch/>
        </p:blipFill>
        <p:spPr>
          <a:xfrm>
            <a:off x="377262" y="167926"/>
            <a:ext cx="11338488" cy="6508233"/>
          </a:xfrm>
          <a:prstGeom prst="rect">
            <a:avLst/>
          </a:prstGeom>
          <a:ln w="15875">
            <a:solidFill>
              <a:schemeClr val="tx1"/>
            </a:solidFill>
          </a:ln>
          <a:effectLst>
            <a:glow rad="127000">
              <a:srgbClr val="0177AF"/>
            </a:glow>
          </a:effectLst>
        </p:spPr>
      </p:pic>
    </p:spTree>
    <p:extLst>
      <p:ext uri="{BB962C8B-B14F-4D97-AF65-F5344CB8AC3E}">
        <p14:creationId xmlns:p14="http://schemas.microsoft.com/office/powerpoint/2010/main" val="451318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394C6"/>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E4DBD77-C4AD-214C-B40E-7F404050E2DC}"/>
              </a:ext>
            </a:extLst>
          </p:cNvPr>
          <p:cNvSpPr/>
          <p:nvPr/>
        </p:nvSpPr>
        <p:spPr>
          <a:xfrm>
            <a:off x="156411" y="120316"/>
            <a:ext cx="11863136" cy="6593305"/>
          </a:xfrm>
          <a:prstGeom prst="rect">
            <a:avLst/>
          </a:prstGeom>
          <a:blipFill>
            <a:blip r:embed="rId2"/>
            <a:stretch>
              <a:fillRect/>
            </a:stretch>
          </a:blipFill>
          <a:ln>
            <a:solidFill>
              <a:schemeClr val="tx1"/>
            </a:solidFill>
          </a:ln>
          <a:effectLst>
            <a:glow rad="127000">
              <a:srgbClr val="0177AF"/>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C7F56BA8-C997-E045-A8A5-9C7B67A1F48B}"/>
              </a:ext>
            </a:extLst>
          </p:cNvPr>
          <p:cNvSpPr>
            <a:spLocks noGrp="1"/>
          </p:cNvSpPr>
          <p:nvPr>
            <p:ph type="ctrTitle"/>
          </p:nvPr>
        </p:nvSpPr>
        <p:spPr>
          <a:xfrm>
            <a:off x="1338262" y="357187"/>
            <a:ext cx="9144000" cy="923925"/>
          </a:xfrm>
        </p:spPr>
        <p:txBody>
          <a:bodyPr/>
          <a:lstStyle/>
          <a:p>
            <a:r>
              <a:rPr lang="en-US" dirty="0">
                <a:latin typeface="Lucida Sans" panose="020B0602030504020204" pitchFamily="34" charset="77"/>
              </a:rPr>
              <a:t>Technologies Used</a:t>
            </a:r>
          </a:p>
        </p:txBody>
      </p:sp>
      <p:sp>
        <p:nvSpPr>
          <p:cNvPr id="8" name="Subtitle 7">
            <a:extLst>
              <a:ext uri="{FF2B5EF4-FFF2-40B4-BE49-F238E27FC236}">
                <a16:creationId xmlns:a16="http://schemas.microsoft.com/office/drawing/2014/main" id="{923BE8EB-C4DE-1D48-A6CB-B0D728113870}"/>
              </a:ext>
            </a:extLst>
          </p:cNvPr>
          <p:cNvSpPr>
            <a:spLocks noGrp="1"/>
          </p:cNvSpPr>
          <p:nvPr>
            <p:ph type="subTitle" idx="1"/>
          </p:nvPr>
        </p:nvSpPr>
        <p:spPr>
          <a:xfrm>
            <a:off x="910209" y="1527507"/>
            <a:ext cx="9773653" cy="4385762"/>
          </a:xfrm>
        </p:spPr>
        <p:txBody>
          <a:bodyPr>
            <a:normAutofit/>
          </a:bodyPr>
          <a:lstStyle/>
          <a:p>
            <a:r>
              <a:rPr lang="en-US" b="1" dirty="0"/>
              <a:t>Bootstrap</a:t>
            </a:r>
          </a:p>
          <a:p>
            <a:r>
              <a:rPr lang="en-US" b="1" dirty="0"/>
              <a:t>Firebase</a:t>
            </a:r>
          </a:p>
          <a:p>
            <a:r>
              <a:rPr lang="en-US" b="1" dirty="0" err="1"/>
              <a:t>Appscript</a:t>
            </a:r>
            <a:endParaRPr lang="en-US" b="1" dirty="0"/>
          </a:p>
          <a:p>
            <a:r>
              <a:rPr lang="en-US" b="1" dirty="0"/>
              <a:t>Html/CSS</a:t>
            </a:r>
          </a:p>
          <a:p>
            <a:r>
              <a:rPr lang="en-US" b="1" dirty="0"/>
              <a:t>Java script/</a:t>
            </a:r>
            <a:r>
              <a:rPr lang="en-US" b="1" dirty="0" err="1"/>
              <a:t>Jquery</a:t>
            </a:r>
            <a:endParaRPr lang="en-US" b="1" dirty="0"/>
          </a:p>
          <a:p>
            <a:r>
              <a:rPr lang="en-US" b="1" dirty="0"/>
              <a:t>Open Weather API</a:t>
            </a:r>
          </a:p>
          <a:p>
            <a:r>
              <a:rPr lang="en-US" b="1" dirty="0"/>
              <a:t>Zip API</a:t>
            </a:r>
          </a:p>
          <a:p>
            <a:r>
              <a:rPr lang="en-US" b="1" dirty="0"/>
              <a:t>Twilio API</a:t>
            </a:r>
          </a:p>
          <a:p>
            <a:endParaRPr lang="en-US" b="1" dirty="0"/>
          </a:p>
          <a:p>
            <a:endParaRPr lang="en-US" b="1" dirty="0"/>
          </a:p>
        </p:txBody>
      </p:sp>
    </p:spTree>
    <p:extLst>
      <p:ext uri="{BB962C8B-B14F-4D97-AF65-F5344CB8AC3E}">
        <p14:creationId xmlns:p14="http://schemas.microsoft.com/office/powerpoint/2010/main" val="4234833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394C6"/>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E4DBD77-C4AD-214C-B40E-7F404050E2DC}"/>
              </a:ext>
            </a:extLst>
          </p:cNvPr>
          <p:cNvSpPr/>
          <p:nvPr/>
        </p:nvSpPr>
        <p:spPr>
          <a:xfrm>
            <a:off x="156411" y="120316"/>
            <a:ext cx="11863136" cy="6593305"/>
          </a:xfrm>
          <a:prstGeom prst="rect">
            <a:avLst/>
          </a:prstGeom>
          <a:blipFill>
            <a:blip r:embed="rId2"/>
            <a:stretch>
              <a:fillRect/>
            </a:stretch>
          </a:blipFill>
          <a:ln>
            <a:solidFill>
              <a:schemeClr val="tx1"/>
            </a:solidFill>
          </a:ln>
          <a:effectLst>
            <a:glow rad="127000">
              <a:srgbClr val="0177AF"/>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C7F56BA8-C997-E045-A8A5-9C7B67A1F48B}"/>
              </a:ext>
            </a:extLst>
          </p:cNvPr>
          <p:cNvSpPr>
            <a:spLocks noGrp="1"/>
          </p:cNvSpPr>
          <p:nvPr>
            <p:ph type="ctrTitle"/>
          </p:nvPr>
        </p:nvSpPr>
        <p:spPr>
          <a:xfrm>
            <a:off x="1362325" y="1993482"/>
            <a:ext cx="9144000" cy="923925"/>
          </a:xfrm>
        </p:spPr>
        <p:txBody>
          <a:bodyPr/>
          <a:lstStyle/>
          <a:p>
            <a:r>
              <a:rPr lang="en-US" dirty="0">
                <a:latin typeface="Lucida Sans" panose="020B0602030504020204" pitchFamily="34" charset="77"/>
              </a:rPr>
              <a:t>LIVE DEMO</a:t>
            </a:r>
          </a:p>
        </p:txBody>
      </p:sp>
      <p:sp>
        <p:nvSpPr>
          <p:cNvPr id="8" name="Subtitle 7">
            <a:extLst>
              <a:ext uri="{FF2B5EF4-FFF2-40B4-BE49-F238E27FC236}">
                <a16:creationId xmlns:a16="http://schemas.microsoft.com/office/drawing/2014/main" id="{923BE8EB-C4DE-1D48-A6CB-B0D728113870}"/>
              </a:ext>
            </a:extLst>
          </p:cNvPr>
          <p:cNvSpPr>
            <a:spLocks noGrp="1"/>
          </p:cNvSpPr>
          <p:nvPr>
            <p:ph type="subTitle" idx="1"/>
          </p:nvPr>
        </p:nvSpPr>
        <p:spPr>
          <a:xfrm>
            <a:off x="1523999" y="1281112"/>
            <a:ext cx="9773653" cy="4385762"/>
          </a:xfrm>
        </p:spPr>
        <p:txBody>
          <a:bodyPr>
            <a:normAutofit/>
          </a:bodyPr>
          <a:lstStyle/>
          <a:p>
            <a:endParaRPr lang="en-US" b="1" dirty="0"/>
          </a:p>
          <a:p>
            <a:endParaRPr lang="en-US" b="1" dirty="0"/>
          </a:p>
        </p:txBody>
      </p:sp>
    </p:spTree>
    <p:extLst>
      <p:ext uri="{BB962C8B-B14F-4D97-AF65-F5344CB8AC3E}">
        <p14:creationId xmlns:p14="http://schemas.microsoft.com/office/powerpoint/2010/main" val="3162402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394C6"/>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E4DBD77-C4AD-214C-B40E-7F404050E2DC}"/>
              </a:ext>
            </a:extLst>
          </p:cNvPr>
          <p:cNvSpPr/>
          <p:nvPr/>
        </p:nvSpPr>
        <p:spPr>
          <a:xfrm>
            <a:off x="156411" y="120316"/>
            <a:ext cx="11863136" cy="6593305"/>
          </a:xfrm>
          <a:prstGeom prst="rect">
            <a:avLst/>
          </a:prstGeom>
          <a:blipFill>
            <a:blip r:embed="rId2"/>
            <a:stretch>
              <a:fillRect/>
            </a:stretch>
          </a:blipFill>
          <a:ln>
            <a:solidFill>
              <a:schemeClr val="tx1"/>
            </a:solidFill>
          </a:ln>
          <a:effectLst>
            <a:glow rad="127000">
              <a:srgbClr val="0177AF"/>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ubtitle 7">
            <a:extLst>
              <a:ext uri="{FF2B5EF4-FFF2-40B4-BE49-F238E27FC236}">
                <a16:creationId xmlns:a16="http://schemas.microsoft.com/office/drawing/2014/main" id="{CF51D5C6-5005-7547-A86F-255176866FDD}"/>
              </a:ext>
            </a:extLst>
          </p:cNvPr>
          <p:cNvSpPr>
            <a:spLocks noGrp="1"/>
          </p:cNvSpPr>
          <p:nvPr>
            <p:ph type="subTitle" idx="1"/>
          </p:nvPr>
        </p:nvSpPr>
        <p:spPr/>
        <p:txBody>
          <a:bodyPr/>
          <a:lstStyle/>
          <a:p>
            <a:endParaRPr lang="en-US" dirty="0"/>
          </a:p>
        </p:txBody>
      </p:sp>
      <p:sp>
        <p:nvSpPr>
          <p:cNvPr id="5" name="Title 1">
            <a:extLst>
              <a:ext uri="{FF2B5EF4-FFF2-40B4-BE49-F238E27FC236}">
                <a16:creationId xmlns:a16="http://schemas.microsoft.com/office/drawing/2014/main" id="{BC88B574-DDE3-C04F-98C8-E7E74898B5B9}"/>
              </a:ext>
            </a:extLst>
          </p:cNvPr>
          <p:cNvSpPr txBox="1">
            <a:spLocks/>
          </p:cNvSpPr>
          <p:nvPr/>
        </p:nvSpPr>
        <p:spPr>
          <a:xfrm>
            <a:off x="732547" y="1944389"/>
            <a:ext cx="10225088" cy="9763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a:latin typeface="Lucida Sans" panose="020B0602030504020204" pitchFamily="34" charset="77"/>
              </a:rPr>
              <a:t>FINAL THOUGHTS and Q&amp;A</a:t>
            </a:r>
            <a:endParaRPr lang="en-US" dirty="0">
              <a:latin typeface="Lucida Sans" panose="020B0602030504020204" pitchFamily="34" charset="77"/>
            </a:endParaRPr>
          </a:p>
        </p:txBody>
      </p:sp>
    </p:spTree>
    <p:extLst>
      <p:ext uri="{BB962C8B-B14F-4D97-AF65-F5344CB8AC3E}">
        <p14:creationId xmlns:p14="http://schemas.microsoft.com/office/powerpoint/2010/main" val="32919904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225</TotalTime>
  <Words>166</Words>
  <Application>Microsoft Macintosh PowerPoint</Application>
  <PresentationFormat>Widescreen</PresentationFormat>
  <Paragraphs>33</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Lucida Sans</vt:lpstr>
      <vt:lpstr>Office Theme</vt:lpstr>
      <vt:lpstr>PowerPoint Presentation</vt:lpstr>
      <vt:lpstr>An Introduction to</vt:lpstr>
      <vt:lpstr>Introduction continued</vt:lpstr>
      <vt:lpstr>PowerPoint Presentation</vt:lpstr>
      <vt:lpstr>Technologies Used</vt:lpstr>
      <vt:lpstr>LIVE DEMO</vt:lpstr>
      <vt:lpstr>PowerPoint Presentation</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myBrella</dc:title>
  <dc:creator>rene van zyl</dc:creator>
  <cp:lastModifiedBy>rene van zyl</cp:lastModifiedBy>
  <cp:revision>18</cp:revision>
  <dcterms:created xsi:type="dcterms:W3CDTF">2018-10-09T18:30:20Z</dcterms:created>
  <dcterms:modified xsi:type="dcterms:W3CDTF">2018-10-11T03:08:59Z</dcterms:modified>
</cp:coreProperties>
</file>

<file path=docProps/thumbnail.jpeg>
</file>